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5"/>
  </p:notesMasterIdLst>
  <p:handoutMasterIdLst>
    <p:handoutMasterId r:id="rId16"/>
  </p:handoutMasterIdLst>
  <p:sldIdLst>
    <p:sldId id="274" r:id="rId5"/>
    <p:sldId id="268" r:id="rId6"/>
    <p:sldId id="275" r:id="rId7"/>
    <p:sldId id="276" r:id="rId8"/>
    <p:sldId id="279" r:id="rId9"/>
    <p:sldId id="277" r:id="rId10"/>
    <p:sldId id="278" r:id="rId11"/>
    <p:sldId id="280" r:id="rId12"/>
    <p:sldId id="265" r:id="rId13"/>
    <p:sldId id="281" r:id="rId14"/>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6265" autoAdjust="0"/>
  </p:normalViewPr>
  <p:slideViewPr>
    <p:cSldViewPr>
      <p:cViewPr>
        <p:scale>
          <a:sx n="120" d="100"/>
          <a:sy n="120" d="100"/>
        </p:scale>
        <p:origin x="234" y="84"/>
      </p:cViewPr>
      <p:guideLst>
        <p:guide orient="horz" pos="2160"/>
        <p:guide pos="3839"/>
      </p:guideLst>
    </p:cSldViewPr>
  </p:slideViewPr>
  <p:notesTextViewPr>
    <p:cViewPr>
      <p:scale>
        <a:sx n="3" d="2"/>
        <a:sy n="3" d="2"/>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3/7/2021</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png>
</file>

<file path=ppt/media/image13.png>
</file>

<file path=ppt/media/image14.jpeg>
</file>

<file path=ppt/media/image2.jpg>
</file>

<file path=ppt/media/image3.gif>
</file>

<file path=ppt/media/image4.pn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3/7/2021</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onlinelibrary.wiley.com/doi/full/10.1002/ett.4150"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University of New South Wales</a:t>
            </a:r>
          </a:p>
        </p:txBody>
      </p:sp>
      <p:sp>
        <p:nvSpPr>
          <p:cNvPr id="4" name="Slide Number Placeholder 3"/>
          <p:cNvSpPr>
            <a:spLocks noGrp="1"/>
          </p:cNvSpPr>
          <p:nvPr>
            <p:ph type="sldNum" sz="quarter" idx="5"/>
          </p:nvPr>
        </p:nvSpPr>
        <p:spPr/>
        <p:txBody>
          <a:bodyPr/>
          <a:lstStyle/>
          <a:p>
            <a:fld id="{3EBA5BD7-F043-4D1B-AA17-CD412FC534DE}" type="slidenum">
              <a:rPr lang="en-US" smtClean="0"/>
              <a:t>4</a:t>
            </a:fld>
            <a:endParaRPr lang="en-US"/>
          </a:p>
        </p:txBody>
      </p:sp>
    </p:spTree>
    <p:extLst>
      <p:ext uri="{BB962C8B-B14F-4D97-AF65-F5344CB8AC3E}">
        <p14:creationId xmlns:p14="http://schemas.microsoft.com/office/powerpoint/2010/main" val="20852340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kern="1200" dirty="0">
                <a:solidFill>
                  <a:schemeClr val="tx1"/>
                </a:solidFill>
                <a:effectLst/>
                <a:latin typeface="+mn-lt"/>
                <a:ea typeface="+mn-ea"/>
                <a:cs typeface="+mn-cs"/>
              </a:rPr>
              <a:t>There are different research that is similar to this topic.</a:t>
            </a:r>
          </a:p>
          <a:p>
            <a:pPr lvl="0"/>
            <a:r>
              <a:rPr lang="en-US" sz="1600" kern="1200" dirty="0">
                <a:solidFill>
                  <a:schemeClr val="tx1"/>
                </a:solidFill>
                <a:effectLst/>
                <a:latin typeface="+mn-lt"/>
                <a:ea typeface="+mn-ea"/>
                <a:cs typeface="+mn-cs"/>
              </a:rPr>
              <a:t>Evaluation of Machine Learning Algorithms for Intrusion Detection System (IDS). Author </a:t>
            </a:r>
            <a:r>
              <a:rPr lang="en-US" sz="1600" kern="1200" dirty="0" err="1">
                <a:solidFill>
                  <a:schemeClr val="tx1"/>
                </a:solidFill>
                <a:effectLst/>
                <a:latin typeface="+mn-lt"/>
                <a:ea typeface="+mn-ea"/>
                <a:cs typeface="+mn-cs"/>
              </a:rPr>
              <a:t>Cuelogic</a:t>
            </a:r>
            <a:r>
              <a:rPr lang="en-US" sz="1600" kern="1200" dirty="0">
                <a:solidFill>
                  <a:schemeClr val="tx1"/>
                </a:solidFill>
                <a:effectLst/>
                <a:latin typeface="+mn-lt"/>
                <a:ea typeface="+mn-ea"/>
                <a:cs typeface="+mn-cs"/>
              </a:rPr>
              <a:t> Technologies.</a:t>
            </a:r>
          </a:p>
          <a:p>
            <a:r>
              <a:rPr lang="en-US" sz="1600" kern="1200" dirty="0">
                <a:solidFill>
                  <a:schemeClr val="tx1"/>
                </a:solidFill>
                <a:effectLst/>
                <a:latin typeface="+mn-lt"/>
                <a:ea typeface="+mn-ea"/>
                <a:cs typeface="+mn-cs"/>
              </a:rPr>
              <a:t>Description:  This is article explains the comparison between traditional IDS and IDS with machine learning by digging more into some of the options and logic behind an optimal IDS system with a machine learning algorithm added.  This article differs from my project because my project would focus on a supervised machine with a classification model. </a:t>
            </a:r>
          </a:p>
          <a:p>
            <a:r>
              <a:rPr lang="en-US" sz="1600" kern="1200" dirty="0">
                <a:solidFill>
                  <a:schemeClr val="tx1"/>
                </a:solidFill>
                <a:effectLst/>
                <a:latin typeface="+mn-lt"/>
                <a:ea typeface="+mn-ea"/>
                <a:cs typeface="+mn-cs"/>
              </a:rPr>
              <a:t>Link Source:  https://medium.com/cuelogic-technologies/evaluation-of-machine-learning-algorithms-for-intrusion-detection-system-6854645f9211</a:t>
            </a:r>
          </a:p>
          <a:p>
            <a:r>
              <a:rPr lang="en-US" sz="1600" kern="1200" dirty="0">
                <a:solidFill>
                  <a:schemeClr val="tx1"/>
                </a:solidFill>
                <a:effectLst/>
                <a:latin typeface="+mn-lt"/>
                <a:ea typeface="+mn-ea"/>
                <a:cs typeface="+mn-cs"/>
              </a:rPr>
              <a:t> </a:t>
            </a:r>
          </a:p>
          <a:p>
            <a:pPr lvl="0"/>
            <a:r>
              <a:rPr lang="en-US" sz="1600" kern="1200" dirty="0">
                <a:solidFill>
                  <a:schemeClr val="tx1"/>
                </a:solidFill>
                <a:effectLst/>
                <a:latin typeface="+mn-lt"/>
                <a:ea typeface="+mn-ea"/>
                <a:cs typeface="+mn-cs"/>
              </a:rPr>
              <a:t>Evaluation of Machine Learning Algorithms for Intrusion Detection System. Authors: Mohammad </a:t>
            </a:r>
            <a:r>
              <a:rPr lang="en-US" sz="1600" kern="1200" dirty="0" err="1">
                <a:solidFill>
                  <a:schemeClr val="tx1"/>
                </a:solidFill>
                <a:effectLst/>
                <a:latin typeface="+mn-lt"/>
                <a:ea typeface="+mn-ea"/>
                <a:cs typeface="+mn-cs"/>
              </a:rPr>
              <a:t>Almseidin</a:t>
            </a:r>
            <a:r>
              <a:rPr lang="en-US" sz="1600" kern="1200" dirty="0">
                <a:solidFill>
                  <a:schemeClr val="tx1"/>
                </a:solidFill>
                <a:effectLst/>
                <a:latin typeface="+mn-lt"/>
                <a:ea typeface="+mn-ea"/>
                <a:cs typeface="+mn-cs"/>
              </a:rPr>
              <a:t>, </a:t>
            </a:r>
            <a:r>
              <a:rPr lang="en-US" sz="1600" kern="1200" dirty="0" err="1">
                <a:solidFill>
                  <a:schemeClr val="tx1"/>
                </a:solidFill>
                <a:effectLst/>
                <a:latin typeface="+mn-lt"/>
                <a:ea typeface="+mn-ea"/>
                <a:cs typeface="+mn-cs"/>
              </a:rPr>
              <a:t>Maen</a:t>
            </a:r>
            <a:r>
              <a:rPr lang="en-US" sz="1600" kern="1200" dirty="0">
                <a:solidFill>
                  <a:schemeClr val="tx1"/>
                </a:solidFill>
                <a:effectLst/>
                <a:latin typeface="+mn-lt"/>
                <a:ea typeface="+mn-ea"/>
                <a:cs typeface="+mn-cs"/>
              </a:rPr>
              <a:t> </a:t>
            </a:r>
            <a:r>
              <a:rPr lang="en-US" sz="1600" kern="1200" dirty="0" err="1">
                <a:solidFill>
                  <a:schemeClr val="tx1"/>
                </a:solidFill>
                <a:effectLst/>
                <a:latin typeface="+mn-lt"/>
                <a:ea typeface="+mn-ea"/>
                <a:cs typeface="+mn-cs"/>
              </a:rPr>
              <a:t>Alzubi</a:t>
            </a:r>
            <a:r>
              <a:rPr lang="en-US" sz="1600" kern="1200" dirty="0">
                <a:solidFill>
                  <a:schemeClr val="tx1"/>
                </a:solidFill>
                <a:effectLst/>
                <a:latin typeface="+mn-lt"/>
                <a:ea typeface="+mn-ea"/>
                <a:cs typeface="+mn-cs"/>
              </a:rPr>
              <a:t>, </a:t>
            </a:r>
            <a:r>
              <a:rPr lang="en-US" sz="1600" kern="1200" dirty="0" err="1">
                <a:solidFill>
                  <a:schemeClr val="tx1"/>
                </a:solidFill>
                <a:effectLst/>
                <a:latin typeface="+mn-lt"/>
                <a:ea typeface="+mn-ea"/>
                <a:cs typeface="+mn-cs"/>
              </a:rPr>
              <a:t>Szilveszter</a:t>
            </a:r>
            <a:r>
              <a:rPr lang="en-US" sz="1600" kern="1200" dirty="0">
                <a:solidFill>
                  <a:schemeClr val="tx1"/>
                </a:solidFill>
                <a:effectLst/>
                <a:latin typeface="+mn-lt"/>
                <a:ea typeface="+mn-ea"/>
                <a:cs typeface="+mn-cs"/>
              </a:rPr>
              <a:t> Kovacs and </a:t>
            </a:r>
            <a:r>
              <a:rPr lang="en-US" sz="1600" kern="1200" dirty="0" err="1">
                <a:solidFill>
                  <a:schemeClr val="tx1"/>
                </a:solidFill>
                <a:effectLst/>
                <a:latin typeface="+mn-lt"/>
                <a:ea typeface="+mn-ea"/>
                <a:cs typeface="+mn-cs"/>
              </a:rPr>
              <a:t>Mouhammd</a:t>
            </a:r>
            <a:r>
              <a:rPr lang="en-US" sz="1600" kern="1200" dirty="0">
                <a:solidFill>
                  <a:schemeClr val="tx1"/>
                </a:solidFill>
                <a:effectLst/>
                <a:latin typeface="+mn-lt"/>
                <a:ea typeface="+mn-ea"/>
                <a:cs typeface="+mn-cs"/>
              </a:rPr>
              <a:t> </a:t>
            </a:r>
            <a:r>
              <a:rPr lang="en-US" sz="1600" kern="1200" dirty="0" err="1">
                <a:solidFill>
                  <a:schemeClr val="tx1"/>
                </a:solidFill>
                <a:effectLst/>
                <a:latin typeface="+mn-lt"/>
                <a:ea typeface="+mn-ea"/>
                <a:cs typeface="+mn-cs"/>
              </a:rPr>
              <a:t>Alkasassbeh</a:t>
            </a:r>
            <a:r>
              <a:rPr lang="en-US" sz="1600" kern="1200" dirty="0">
                <a:solidFill>
                  <a:schemeClr val="tx1"/>
                </a:solidFill>
                <a:effectLst/>
                <a:latin typeface="+mn-lt"/>
                <a:ea typeface="+mn-ea"/>
                <a:cs typeface="+mn-cs"/>
              </a:rPr>
              <a:t>.</a:t>
            </a:r>
          </a:p>
          <a:p>
            <a:r>
              <a:rPr lang="en-US" sz="1600" kern="1200" dirty="0">
                <a:solidFill>
                  <a:schemeClr val="tx1"/>
                </a:solidFill>
                <a:effectLst/>
                <a:latin typeface="+mn-lt"/>
                <a:ea typeface="+mn-ea"/>
                <a:cs typeface="+mn-cs"/>
              </a:rPr>
              <a:t>Description: This paper shows a similar topic and approach to my project, but it considers several algorithms to evaluate the system. The difference between my project and this one is that I will focus on less supervised machine algorithms using a different dataset. In this paper, they used the data set from “The Third International Knowledge Discovery and Data Mining Tools Competition” which includes another kind of attack label, and it is from 1999.</a:t>
            </a:r>
          </a:p>
          <a:p>
            <a:r>
              <a:rPr lang="en-US" sz="1600" kern="1200" dirty="0">
                <a:solidFill>
                  <a:schemeClr val="tx1"/>
                </a:solidFill>
                <a:effectLst/>
                <a:latin typeface="+mn-lt"/>
                <a:ea typeface="+mn-ea"/>
                <a:cs typeface="+mn-cs"/>
              </a:rPr>
              <a:t>Link Source:  https://arxiv.org/ftp/arxiv/papers/1801/1801.02330.pdf</a:t>
            </a:r>
          </a:p>
          <a:p>
            <a:r>
              <a:rPr lang="en-US" sz="1600" kern="1200" dirty="0">
                <a:solidFill>
                  <a:schemeClr val="tx1"/>
                </a:solidFill>
                <a:effectLst/>
                <a:latin typeface="+mn-lt"/>
                <a:ea typeface="+mn-ea"/>
                <a:cs typeface="+mn-cs"/>
              </a:rPr>
              <a:t> </a:t>
            </a:r>
          </a:p>
          <a:p>
            <a:pPr lvl="0"/>
            <a:r>
              <a:rPr lang="en-US" sz="1600" kern="1200" dirty="0">
                <a:solidFill>
                  <a:schemeClr val="tx1"/>
                </a:solidFill>
                <a:effectLst/>
                <a:latin typeface="+mn-lt"/>
                <a:ea typeface="+mn-ea"/>
                <a:cs typeface="+mn-cs"/>
              </a:rPr>
              <a:t>Network intrusion detection system: A systematic study of machine learning and deep learning approaches. Authors: Zeeshan Ahmad,  Adnan Shahid Khan, Cheah Wai </a:t>
            </a:r>
            <a:r>
              <a:rPr lang="en-US" sz="1600" kern="1200" dirty="0" err="1">
                <a:solidFill>
                  <a:schemeClr val="tx1"/>
                </a:solidFill>
                <a:effectLst/>
                <a:latin typeface="+mn-lt"/>
                <a:ea typeface="+mn-ea"/>
                <a:cs typeface="+mn-cs"/>
              </a:rPr>
              <a:t>Shiang</a:t>
            </a:r>
            <a:r>
              <a:rPr lang="en-US" sz="1600" kern="1200" dirty="0">
                <a:solidFill>
                  <a:schemeClr val="tx1"/>
                </a:solidFill>
                <a:effectLst/>
                <a:latin typeface="+mn-lt"/>
                <a:ea typeface="+mn-ea"/>
                <a:cs typeface="+mn-cs"/>
              </a:rPr>
              <a:t>, Johari Abdullah, and Farhan Ahmad.</a:t>
            </a:r>
          </a:p>
          <a:p>
            <a:r>
              <a:rPr lang="en-US" sz="1600" kern="1200" dirty="0">
                <a:solidFill>
                  <a:schemeClr val="tx1"/>
                </a:solidFill>
                <a:effectLst/>
                <a:latin typeface="+mn-lt"/>
                <a:ea typeface="+mn-ea"/>
                <a:cs typeface="+mn-cs"/>
              </a:rPr>
              <a:t>Description: This paper refers to a systematic study of a network intrusion detection system. However, it differs from my project because it considers deep learning approaches and different methodologies from different machine learning algorithms. It is similar to my project in the sense that it heightened some of the methods I will use in this project. </a:t>
            </a:r>
          </a:p>
          <a:p>
            <a:r>
              <a:rPr lang="en-US" sz="1600" kern="1200" dirty="0">
                <a:solidFill>
                  <a:schemeClr val="tx1"/>
                </a:solidFill>
                <a:effectLst/>
                <a:latin typeface="+mn-lt"/>
                <a:ea typeface="+mn-ea"/>
                <a:cs typeface="+mn-cs"/>
              </a:rPr>
              <a:t>Link Source: </a:t>
            </a:r>
            <a:r>
              <a:rPr lang="en-US" sz="1600" u="sng" kern="1200" dirty="0">
                <a:solidFill>
                  <a:schemeClr val="tx1"/>
                </a:solidFill>
                <a:effectLst/>
                <a:latin typeface="+mn-lt"/>
                <a:ea typeface="+mn-ea"/>
                <a:cs typeface="+mn-cs"/>
                <a:hlinkClick r:id="rId3"/>
              </a:rPr>
              <a:t>https://onlinelibrary.wiley.com/doi/full/10.1002/ett.4150</a:t>
            </a:r>
            <a:endParaRPr lang="en-US" dirty="0"/>
          </a:p>
        </p:txBody>
      </p:sp>
      <p:sp>
        <p:nvSpPr>
          <p:cNvPr id="4" name="Slide Number Placeholder 3"/>
          <p:cNvSpPr>
            <a:spLocks noGrp="1"/>
          </p:cNvSpPr>
          <p:nvPr>
            <p:ph type="sldNum" sz="quarter" idx="5"/>
          </p:nvPr>
        </p:nvSpPr>
        <p:spPr/>
        <p:txBody>
          <a:bodyPr/>
          <a:lstStyle/>
          <a:p>
            <a:fld id="{3EBA5BD7-F043-4D1B-AA17-CD412FC534DE}" type="slidenum">
              <a:rPr lang="en-US" smtClean="0"/>
              <a:t>8</a:t>
            </a:fld>
            <a:endParaRPr lang="en-US"/>
          </a:p>
        </p:txBody>
      </p:sp>
    </p:spTree>
    <p:extLst>
      <p:ext uri="{BB962C8B-B14F-4D97-AF65-F5344CB8AC3E}">
        <p14:creationId xmlns:p14="http://schemas.microsoft.com/office/powerpoint/2010/main" val="18785012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endParaRPr lang="en-US" dirty="0"/>
          </a:p>
        </p:txBody>
      </p:sp>
      <p:sp>
        <p:nvSpPr>
          <p:cNvPr id="4" name="Slide Number Placeholder 3"/>
          <p:cNvSpPr>
            <a:spLocks noGrp="1"/>
          </p:cNvSpPr>
          <p:nvPr>
            <p:ph type="sldNum" sz="quarter" idx="5"/>
          </p:nvPr>
        </p:nvSpPr>
        <p:spPr/>
        <p:txBody>
          <a:bodyPr/>
          <a:lstStyle/>
          <a:p>
            <a:fld id="{3EBA5BD7-F043-4D1B-AA17-CD412FC534DE}" type="slidenum">
              <a:rPr lang="en-US" smtClean="0"/>
              <a:t>10</a:t>
            </a:fld>
            <a:endParaRPr lang="en-US"/>
          </a:p>
        </p:txBody>
      </p:sp>
    </p:spTree>
    <p:extLst>
      <p:ext uri="{BB962C8B-B14F-4D97-AF65-F5344CB8AC3E}">
        <p14:creationId xmlns:p14="http://schemas.microsoft.com/office/powerpoint/2010/main" val="3296483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3/7/2021</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3/7/2021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3/7/2021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3/7/2021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3/7/2021</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3/7/2021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3/7/2021</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3/7/2021</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3/7/2021</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3/7/2021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3/7/2021</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3/7/2021</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unsw.adfa.edu.au/unsw-canberra-cyber/cybersecurity/ADFA-NB15-Dataset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machinelearningknowledge.ai/animated-explanation-of-feed-forward-neural-network-architecture/" TargetMode="External"/><Relationship Id="rId5" Type="http://schemas.openxmlformats.org/officeDocument/2006/relationships/hyperlink" Target="https://arxiv.org/ftp/arxiv/papers/1801/1801.02330.pdf" TargetMode="External"/><Relationship Id="rId4" Type="http://schemas.openxmlformats.org/officeDocument/2006/relationships/hyperlink" Target="https://medium.com/cuelogic-technologies/evaluation-of-machine-learning-algorithms-for-intrusion-detection-system-6854645f9211"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19B9AA0-E9C7-470B-9C36-55EF496A7209}"/>
              </a:ext>
            </a:extLst>
          </p:cNvPr>
          <p:cNvPicPr>
            <a:picLocks noChangeAspect="1"/>
          </p:cNvPicPr>
          <p:nvPr/>
        </p:nvPicPr>
        <p:blipFill>
          <a:blip r:embed="rId2">
            <a:alphaModFix amt="69000"/>
            <a:extLst>
              <a:ext uri="{BEBA8EAE-BF5A-486C-A8C5-ECC9F3942E4B}">
                <a14:imgProps xmlns:a14="http://schemas.microsoft.com/office/drawing/2010/main">
                  <a14:imgLayer r:embed="rId3">
                    <a14:imgEffect>
                      <a14:colorTemperature colorTemp="11500"/>
                    </a14:imgEffect>
                    <a14:imgEffect>
                      <a14:saturation sat="400000"/>
                    </a14:imgEffect>
                  </a14:imgLayer>
                </a14:imgProps>
              </a:ext>
            </a:extLst>
          </a:blip>
          <a:stretch>
            <a:fillRect/>
          </a:stretch>
        </p:blipFill>
        <p:spPr>
          <a:xfrm>
            <a:off x="-1" y="0"/>
            <a:ext cx="12188825" cy="6858000"/>
          </a:xfrm>
          <a:prstGeom prst="rect">
            <a:avLst/>
          </a:prstGeom>
          <a:solidFill>
            <a:schemeClr val="dk1"/>
          </a:solidFill>
        </p:spPr>
      </p:pic>
      <p:sp>
        <p:nvSpPr>
          <p:cNvPr id="2" name="Title 1"/>
          <p:cNvSpPr>
            <a:spLocks noGrp="1"/>
          </p:cNvSpPr>
          <p:nvPr>
            <p:ph type="ctrTitle"/>
          </p:nvPr>
        </p:nvSpPr>
        <p:spPr>
          <a:xfrm>
            <a:off x="1903412" y="1676400"/>
            <a:ext cx="8735325" cy="2000251"/>
          </a:xfrm>
          <a:solidFill>
            <a:schemeClr val="dk1">
              <a:alpha val="69000"/>
            </a:schemeClr>
          </a:solidFill>
          <a:ln>
            <a:noFill/>
          </a:ln>
        </p:spPr>
        <p:style>
          <a:lnRef idx="0">
            <a:scrgbClr r="0" g="0" b="0"/>
          </a:lnRef>
          <a:fillRef idx="0">
            <a:scrgbClr r="0" g="0" b="0"/>
          </a:fillRef>
          <a:effectRef idx="0">
            <a:scrgbClr r="0" g="0" b="0"/>
          </a:effectRef>
          <a:fontRef idx="minor">
            <a:schemeClr val="lt1"/>
          </a:fontRef>
        </p:style>
        <p:txBody>
          <a:bodyPr>
            <a:normAutofit fontScale="90000"/>
          </a:bodyPr>
          <a:lstStyle/>
          <a:p>
            <a:pPr algn="ctr"/>
            <a:r>
              <a:rPr lang="en-US" b="1" dirty="0">
                <a:solidFill>
                  <a:schemeClr val="accent1">
                    <a:lumMod val="60000"/>
                    <a:lumOff val="40000"/>
                  </a:schemeClr>
                </a:solidFill>
              </a:rPr>
              <a:t>Network Intrusion Detection System with Machine Learning Approach</a:t>
            </a:r>
            <a:endParaRPr lang="en-US" dirty="0">
              <a:solidFill>
                <a:schemeClr val="accent1">
                  <a:lumMod val="60000"/>
                  <a:lumOff val="40000"/>
                </a:schemeClr>
              </a:solidFill>
            </a:endParaRPr>
          </a:p>
        </p:txBody>
      </p:sp>
      <p:sp>
        <p:nvSpPr>
          <p:cNvPr id="5" name="Subtitle 4"/>
          <p:cNvSpPr>
            <a:spLocks noGrp="1"/>
          </p:cNvSpPr>
          <p:nvPr>
            <p:ph type="subTitle" idx="1"/>
          </p:nvPr>
        </p:nvSpPr>
        <p:spPr>
          <a:xfrm>
            <a:off x="1828324" y="4343400"/>
            <a:ext cx="8810413" cy="1009651"/>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lstStyle/>
          <a:p>
            <a:pPr algn="ctr"/>
            <a:r>
              <a:rPr lang="en-US" dirty="0">
                <a:solidFill>
                  <a:srgbClr val="FFFF00"/>
                </a:solidFill>
              </a:rPr>
              <a:t>Edwin Valdez </a:t>
            </a:r>
          </a:p>
          <a:p>
            <a:pPr algn="ctr"/>
            <a:r>
              <a:rPr lang="en-US" dirty="0">
                <a:solidFill>
                  <a:srgbClr val="FFFF00"/>
                </a:solidFill>
              </a:rPr>
              <a:t>Data 606</a:t>
            </a:r>
          </a:p>
        </p:txBody>
      </p:sp>
    </p:spTree>
    <p:extLst>
      <p:ext uri="{BB962C8B-B14F-4D97-AF65-F5344CB8AC3E}">
        <p14:creationId xmlns:p14="http://schemas.microsoft.com/office/powerpoint/2010/main" val="4048295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7D997-D921-4FD1-BD44-BC6B6CC9529D}"/>
              </a:ext>
            </a:extLst>
          </p:cNvPr>
          <p:cNvSpPr>
            <a:spLocks noGrp="1"/>
          </p:cNvSpPr>
          <p:nvPr>
            <p:ph type="title"/>
          </p:nvPr>
        </p:nvSpPr>
        <p:spPr/>
        <p:txBody>
          <a:bodyPr/>
          <a:lstStyle/>
          <a:p>
            <a:r>
              <a:rPr lang="en-US" dirty="0"/>
              <a:t>Reference</a:t>
            </a:r>
          </a:p>
        </p:txBody>
      </p:sp>
      <p:sp>
        <p:nvSpPr>
          <p:cNvPr id="3" name="Content Placeholder 2">
            <a:extLst>
              <a:ext uri="{FF2B5EF4-FFF2-40B4-BE49-F238E27FC236}">
                <a16:creationId xmlns:a16="http://schemas.microsoft.com/office/drawing/2014/main" id="{45531A78-A94B-4721-9973-B06EC700098D}"/>
              </a:ext>
            </a:extLst>
          </p:cNvPr>
          <p:cNvSpPr>
            <a:spLocks noGrp="1"/>
          </p:cNvSpPr>
          <p:nvPr>
            <p:ph idx="1"/>
          </p:nvPr>
        </p:nvSpPr>
        <p:spPr/>
        <p:txBody>
          <a:bodyPr>
            <a:normAutofit fontScale="77500" lnSpcReduction="20000"/>
          </a:bodyPr>
          <a:lstStyle/>
          <a:p>
            <a:r>
              <a:rPr lang="en-US" sz="2300" dirty="0" err="1"/>
              <a:t>Abdelhameed</a:t>
            </a:r>
            <a:r>
              <a:rPr lang="en-US" sz="2300" dirty="0"/>
              <a:t> M, Dr. Nour M. ( Nov. 14, 2018) The UNSW-NB15 Dataset Description [Data set] . The University of New South Wales. </a:t>
            </a:r>
            <a:r>
              <a:rPr lang="en-US" sz="2300" u="sng" dirty="0">
                <a:hlinkClick r:id="rId3"/>
              </a:rPr>
              <a:t>https://www.unsw.adfa.edu.au/unsw-canberra-cyber/cybersecurity/ADFA-NB15-Datasets/</a:t>
            </a:r>
            <a:endParaRPr lang="en-US" sz="2300" dirty="0"/>
          </a:p>
          <a:p>
            <a:r>
              <a:rPr lang="en-US" sz="2300" dirty="0" err="1"/>
              <a:t>Cuelogic</a:t>
            </a:r>
            <a:r>
              <a:rPr lang="en-US" sz="2300" dirty="0"/>
              <a:t> Technologies. ( May 13, 2019). Evaluation of Machine Learning Algorithms for Intrusion Detection System. Medium. </a:t>
            </a:r>
            <a:r>
              <a:rPr lang="en-US" sz="2300" u="sng" dirty="0">
                <a:hlinkClick r:id="rId4"/>
              </a:rPr>
              <a:t>https://medium.com/cuelogic-technologies/evaluation-of-machine-learning-algorithms-for-intrusion-detection-system-6854645f9211</a:t>
            </a:r>
            <a:endParaRPr lang="en-US" sz="2300" dirty="0"/>
          </a:p>
          <a:p>
            <a:r>
              <a:rPr lang="en-US" sz="2300" dirty="0" err="1"/>
              <a:t>Almseidin</a:t>
            </a:r>
            <a:r>
              <a:rPr lang="en-US" sz="2300" dirty="0"/>
              <a:t>, M., </a:t>
            </a:r>
            <a:r>
              <a:rPr lang="en-US" sz="2300" dirty="0" err="1"/>
              <a:t>Alzubi</a:t>
            </a:r>
            <a:r>
              <a:rPr lang="en-US" sz="2300" dirty="0"/>
              <a:t>, M., Kovacs, S., &amp; </a:t>
            </a:r>
            <a:r>
              <a:rPr lang="en-US" sz="2300" dirty="0" err="1"/>
              <a:t>Alkasassbeh</a:t>
            </a:r>
            <a:r>
              <a:rPr lang="en-US" sz="2300" dirty="0"/>
              <a:t>, M. ( 2020). Evaluation of Machine Learning Algorithms for Intrusion Detection System. </a:t>
            </a:r>
            <a:r>
              <a:rPr lang="en-US" sz="2300" dirty="0" err="1"/>
              <a:t>Mutah</a:t>
            </a:r>
            <a:r>
              <a:rPr lang="en-US" sz="2300" dirty="0"/>
              <a:t> University, </a:t>
            </a:r>
            <a:r>
              <a:rPr lang="en-US" sz="2300" dirty="0" err="1"/>
              <a:t>Amman,Jordan</a:t>
            </a:r>
            <a:r>
              <a:rPr lang="en-US" sz="2300" dirty="0"/>
              <a:t>. </a:t>
            </a:r>
            <a:r>
              <a:rPr lang="en-US" sz="2300" u="sng" dirty="0">
                <a:hlinkClick r:id="rId5"/>
              </a:rPr>
              <a:t>https://arxiv.org/ftp/arxiv/papers/1801/1801.02330.pdf</a:t>
            </a:r>
            <a:endParaRPr lang="en-US" sz="2300" dirty="0"/>
          </a:p>
          <a:p>
            <a:r>
              <a:rPr lang="en-US" sz="2300" dirty="0"/>
              <a:t>Ahmad, Z., Khan, A., </a:t>
            </a:r>
            <a:r>
              <a:rPr lang="en-US" sz="2300" dirty="0" err="1"/>
              <a:t>Shiang</a:t>
            </a:r>
            <a:r>
              <a:rPr lang="en-US" sz="2300" dirty="0"/>
              <a:t>, C., Abdullah, J &amp; Ahmad, F. ( Oct. 16, 2020) Network intrusion detection system: A systematic study of machine learning and deep learning approaches. Wiley Online Library. https://onlinelibrary.wiley.com/doi/full/10.1002/ett.4150</a:t>
            </a:r>
          </a:p>
          <a:p>
            <a:r>
              <a:rPr lang="en-US" sz="2300" dirty="0"/>
              <a:t>MLK. (Oct. 30, 2019) Animated Explanation of Feed Forward Neural Network Architecture. MLK making AI simple. </a:t>
            </a:r>
            <a:r>
              <a:rPr lang="en-US" sz="2300" u="sng" dirty="0">
                <a:hlinkClick r:id="rId6"/>
              </a:rPr>
              <a:t>https://machinelearningknowledge.ai/animated-explanation-of-feed-forward-neural-network-architecture/</a:t>
            </a:r>
            <a:endParaRPr lang="en-US" sz="2300" dirty="0"/>
          </a:p>
          <a:p>
            <a:r>
              <a:rPr lang="en-US" sz="2300" dirty="0"/>
              <a:t>Sharma, Bikash. ( Sept. 4, 2019) Evaluating a Machine Learning Model. Skyl.ai.  https://blog.skyl.ai/evaluating-a-machine-learning-model/</a:t>
            </a:r>
          </a:p>
          <a:p>
            <a:pPr marL="0" indent="0">
              <a:buNone/>
            </a:pPr>
            <a:endParaRPr lang="en-US" dirty="0"/>
          </a:p>
        </p:txBody>
      </p:sp>
    </p:spTree>
    <p:extLst>
      <p:ext uri="{BB962C8B-B14F-4D97-AF65-F5344CB8AC3E}">
        <p14:creationId xmlns:p14="http://schemas.microsoft.com/office/powerpoint/2010/main" val="3107524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1000">
              <a:schemeClr val="bg2">
                <a:lumMod val="5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a:xfrm>
            <a:off x="1218883" y="274637"/>
            <a:ext cx="10360501" cy="1223963"/>
          </a:xfrm>
        </p:spPr>
        <p:txBody>
          <a:bodyPr anchor="b">
            <a:normAutofit/>
          </a:bodyPr>
          <a:lstStyle/>
          <a:p>
            <a:r>
              <a:rPr lang="en-US" dirty="0"/>
              <a:t>What is Network Intrusion Detection System</a:t>
            </a:r>
          </a:p>
        </p:txBody>
      </p:sp>
      <p:sp>
        <p:nvSpPr>
          <p:cNvPr id="14" name="Content Placeholder 13"/>
          <p:cNvSpPr>
            <a:spLocks noGrp="1"/>
          </p:cNvSpPr>
          <p:nvPr>
            <p:ph sz="half" idx="1"/>
          </p:nvPr>
        </p:nvSpPr>
        <p:spPr>
          <a:xfrm>
            <a:off x="1218883" y="1706880"/>
            <a:ext cx="5027929" cy="4770120"/>
          </a:xfrm>
        </p:spPr>
        <p:txBody>
          <a:bodyPr>
            <a:normAutofit/>
          </a:bodyPr>
          <a:lstStyle/>
          <a:p>
            <a:r>
              <a:rPr lang="en-US" sz="2000" dirty="0"/>
              <a:t>This is a security system that monitors the network activity to detect malicious activity that might be harmful to any company. </a:t>
            </a:r>
          </a:p>
          <a:p>
            <a:r>
              <a:rPr lang="en-US" sz="2000" dirty="0"/>
              <a:t>It is common to implement Network Intrusion Detection System (NIDS)  in big companies as another layer of security against bad actor attack.</a:t>
            </a:r>
          </a:p>
          <a:p>
            <a:r>
              <a:rPr lang="en-US" sz="2000" dirty="0"/>
              <a:t>The benefits of having a NIDS are numerous since, in many cases, the system alerts the security team about the possible malicious attack and uses that information to plan a risk management plan. </a:t>
            </a:r>
          </a:p>
        </p:txBody>
      </p:sp>
      <p:pic>
        <p:nvPicPr>
          <p:cNvPr id="4" name="Picture 3">
            <a:extLst>
              <a:ext uri="{FF2B5EF4-FFF2-40B4-BE49-F238E27FC236}">
                <a16:creationId xmlns:a16="http://schemas.microsoft.com/office/drawing/2014/main" id="{9C37FF80-0103-459B-9ACF-DBA9ED4E3186}"/>
              </a:ext>
            </a:extLst>
          </p:cNvPr>
          <p:cNvPicPr>
            <a:picLocks noChangeAspect="1"/>
          </p:cNvPicPr>
          <p:nvPr/>
        </p:nvPicPr>
        <p:blipFill rotWithShape="1">
          <a:blip r:embed="rId2">
            <a:extLst>
              <a:ext uri="{28A0092B-C50C-407E-A947-70E740481C1C}">
                <a14:useLocalDpi xmlns:a14="http://schemas.microsoft.com/office/drawing/2010/main" val="0"/>
              </a:ext>
            </a:extLst>
          </a:blip>
          <a:srcRect l="24081"/>
          <a:stretch/>
        </p:blipFill>
        <p:spPr>
          <a:xfrm>
            <a:off x="6932611" y="1498600"/>
            <a:ext cx="5256213" cy="5359400"/>
          </a:xfrm>
          <a:prstGeom prst="rect">
            <a:avLst/>
          </a:prstGeom>
          <a:noFill/>
          <a:effectLst>
            <a:softEdge rad="127000"/>
          </a:effectLst>
        </p:spPr>
      </p:pic>
    </p:spTree>
    <p:extLst>
      <p:ext uri="{BB962C8B-B14F-4D97-AF65-F5344CB8AC3E}">
        <p14:creationId xmlns:p14="http://schemas.microsoft.com/office/powerpoint/2010/main" val="3529114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02A8A546-9544-42ED-B525-3A5207FC00C8}"/>
              </a:ext>
            </a:extLst>
          </p:cNvPr>
          <p:cNvSpPr>
            <a:spLocks noGrp="1"/>
          </p:cNvSpPr>
          <p:nvPr>
            <p:ph type="title"/>
          </p:nvPr>
        </p:nvSpPr>
        <p:spPr>
          <a:xfrm>
            <a:off x="1218883" y="274637"/>
            <a:ext cx="10360501" cy="1223963"/>
          </a:xfrm>
        </p:spPr>
        <p:txBody>
          <a:bodyPr anchor="b">
            <a:normAutofit/>
          </a:bodyPr>
          <a:lstStyle/>
          <a:p>
            <a:r>
              <a:rPr lang="en-US" dirty="0"/>
              <a:t>Objective of this project </a:t>
            </a:r>
          </a:p>
        </p:txBody>
      </p:sp>
      <p:pic>
        <p:nvPicPr>
          <p:cNvPr id="3" name="Content Placeholder 2" descr="Diagram&#10;&#10;Description automatically generated">
            <a:extLst>
              <a:ext uri="{FF2B5EF4-FFF2-40B4-BE49-F238E27FC236}">
                <a16:creationId xmlns:a16="http://schemas.microsoft.com/office/drawing/2014/main" id="{142BD9F9-F712-4480-AB9B-CDCDD5E60B12}"/>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15999" y="1905000"/>
            <a:ext cx="5078413" cy="3808809"/>
          </a:xfrm>
        </p:spPr>
      </p:pic>
      <p:sp>
        <p:nvSpPr>
          <p:cNvPr id="24" name="Content Placeholder 3">
            <a:extLst>
              <a:ext uri="{FF2B5EF4-FFF2-40B4-BE49-F238E27FC236}">
                <a16:creationId xmlns:a16="http://schemas.microsoft.com/office/drawing/2014/main" id="{8A37980C-B8D0-4782-BE51-EAA68088469D}"/>
              </a:ext>
            </a:extLst>
          </p:cNvPr>
          <p:cNvSpPr>
            <a:spLocks noGrp="1"/>
          </p:cNvSpPr>
          <p:nvPr>
            <p:ph sz="half" idx="2"/>
          </p:nvPr>
        </p:nvSpPr>
        <p:spPr>
          <a:xfrm>
            <a:off x="6500707" y="1706880"/>
            <a:ext cx="5078677" cy="4465320"/>
          </a:xfrm>
        </p:spPr>
        <p:txBody>
          <a:bodyPr>
            <a:normAutofit/>
          </a:bodyPr>
          <a:lstStyle/>
          <a:p>
            <a:r>
              <a:rPr lang="en-US" sz="1800" dirty="0"/>
              <a:t>The main objective of this project is to transform a traditional NIDS into a new system with the help of machine learning, in particular neural network algorithm. </a:t>
            </a:r>
          </a:p>
          <a:p>
            <a:r>
              <a:rPr lang="en-US" sz="1800" dirty="0"/>
              <a:t>The use of a Neural network is ideal for this project because network traffic generates large datasets. It needs an algorithm that would handle large amounts of data and properly predict the type of network attack. </a:t>
            </a:r>
          </a:p>
          <a:p>
            <a:r>
              <a:rPr lang="en-US" sz="1800" dirty="0"/>
              <a:t>Neural network would provide analysis on the network traffics, and it would determine what kind of attack the network is suffering. </a:t>
            </a:r>
          </a:p>
          <a:p>
            <a:r>
              <a:rPr lang="en-US" sz="1800" dirty="0"/>
              <a:t>Therefore, at the end of this project, we will use build a model that would predict malicious traffic in a typical business network. </a:t>
            </a:r>
          </a:p>
        </p:txBody>
      </p:sp>
    </p:spTree>
    <p:extLst>
      <p:ext uri="{BB962C8B-B14F-4D97-AF65-F5344CB8AC3E}">
        <p14:creationId xmlns:p14="http://schemas.microsoft.com/office/powerpoint/2010/main" val="3724911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FEF05C1C-BECC-4D22-B28B-5B37A60153F0}"/>
              </a:ext>
            </a:extLst>
          </p:cNvPr>
          <p:cNvSpPr>
            <a:spLocks noGrp="1"/>
          </p:cNvSpPr>
          <p:nvPr>
            <p:ph type="title"/>
          </p:nvPr>
        </p:nvSpPr>
        <p:spPr>
          <a:xfrm>
            <a:off x="1218883" y="274637"/>
            <a:ext cx="10360501" cy="1223963"/>
          </a:xfrm>
        </p:spPr>
        <p:txBody>
          <a:bodyPr anchor="b">
            <a:normAutofit/>
          </a:bodyPr>
          <a:lstStyle/>
          <a:p>
            <a:r>
              <a:rPr lang="en-US" dirty="0"/>
              <a:t>Dataset to use for this project </a:t>
            </a:r>
          </a:p>
        </p:txBody>
      </p:sp>
      <p:pic>
        <p:nvPicPr>
          <p:cNvPr id="1028" name="Picture 4" descr="UNSW Sydney | Australia University | Study in Australia">
            <a:extLst>
              <a:ext uri="{FF2B5EF4-FFF2-40B4-BE49-F238E27FC236}">
                <a16:creationId xmlns:a16="http://schemas.microsoft.com/office/drawing/2014/main" id="{32633BCF-5AD1-47A9-8B3D-63BBD855FD1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979612" y="3832860"/>
            <a:ext cx="3907662" cy="2051522"/>
          </a:xfrm>
          <a:prstGeom prst="rect">
            <a:avLst/>
          </a:prstGeom>
          <a:solidFill>
            <a:srgbClr val="FFFFFF"/>
          </a:solidFill>
        </p:spPr>
      </p:pic>
      <p:sp>
        <p:nvSpPr>
          <p:cNvPr id="21" name="Content Placeholder 2">
            <a:extLst>
              <a:ext uri="{FF2B5EF4-FFF2-40B4-BE49-F238E27FC236}">
                <a16:creationId xmlns:a16="http://schemas.microsoft.com/office/drawing/2014/main" id="{862F58B0-48E2-4F51-B554-9059F3BE9658}"/>
              </a:ext>
            </a:extLst>
          </p:cNvPr>
          <p:cNvSpPr>
            <a:spLocks noGrp="1"/>
          </p:cNvSpPr>
          <p:nvPr>
            <p:ph sz="half" idx="2"/>
          </p:nvPr>
        </p:nvSpPr>
        <p:spPr>
          <a:xfrm>
            <a:off x="1141412" y="1600200"/>
            <a:ext cx="10209373" cy="4465320"/>
          </a:xfrm>
        </p:spPr>
        <p:txBody>
          <a:bodyPr>
            <a:normAutofit/>
          </a:bodyPr>
          <a:lstStyle/>
          <a:p>
            <a:r>
              <a:rPr lang="en-US" sz="2400" dirty="0"/>
              <a:t>For this project, we are going to use UNSW-NB15 Dataset.</a:t>
            </a:r>
          </a:p>
          <a:p>
            <a:r>
              <a:rPr lang="en-US" sz="2400" dirty="0"/>
              <a:t>This dataset contains raw network packets created by the IXIA </a:t>
            </a:r>
            <a:r>
              <a:rPr lang="en-US" sz="2400" dirty="0" err="1"/>
              <a:t>PerfectStorm</a:t>
            </a:r>
            <a:r>
              <a:rPr lang="en-US" sz="2400" dirty="0"/>
              <a:t> tool in the Cyber Range Lab of the Australian Centre for Cyber Security (ACCS).</a:t>
            </a:r>
          </a:p>
          <a:p>
            <a:r>
              <a:rPr lang="en-US" sz="2400" dirty="0"/>
              <a:t>The total of records on this dataset is around two million, with a total of 49 features. </a:t>
            </a:r>
          </a:p>
        </p:txBody>
      </p:sp>
      <p:pic>
        <p:nvPicPr>
          <p:cNvPr id="2" name="Picture 1">
            <a:extLst>
              <a:ext uri="{FF2B5EF4-FFF2-40B4-BE49-F238E27FC236}">
                <a16:creationId xmlns:a16="http://schemas.microsoft.com/office/drawing/2014/main" id="{04D785DF-49B2-4CA7-BAB4-675A665ED953}"/>
              </a:ext>
            </a:extLst>
          </p:cNvPr>
          <p:cNvPicPr>
            <a:picLocks noChangeAspect="1"/>
          </p:cNvPicPr>
          <p:nvPr/>
        </p:nvPicPr>
        <p:blipFill>
          <a:blip r:embed="rId4"/>
          <a:stretch>
            <a:fillRect/>
          </a:stretch>
        </p:blipFill>
        <p:spPr>
          <a:xfrm>
            <a:off x="6932612" y="3832860"/>
            <a:ext cx="4570572" cy="2051522"/>
          </a:xfrm>
          <a:prstGeom prst="rect">
            <a:avLst/>
          </a:prstGeom>
        </p:spPr>
      </p:pic>
    </p:spTree>
    <p:extLst>
      <p:ext uri="{BB962C8B-B14F-4D97-AF65-F5344CB8AC3E}">
        <p14:creationId xmlns:p14="http://schemas.microsoft.com/office/powerpoint/2010/main" val="1904000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838C3-0074-4657-8522-63E7611F1ACD}"/>
              </a:ext>
            </a:extLst>
          </p:cNvPr>
          <p:cNvSpPr>
            <a:spLocks noGrp="1"/>
          </p:cNvSpPr>
          <p:nvPr>
            <p:ph type="title"/>
          </p:nvPr>
        </p:nvSpPr>
        <p:spPr/>
        <p:txBody>
          <a:bodyPr/>
          <a:lstStyle/>
          <a:p>
            <a:r>
              <a:rPr lang="en-US" dirty="0"/>
              <a:t>Data Analysis</a:t>
            </a:r>
          </a:p>
        </p:txBody>
      </p:sp>
      <p:pic>
        <p:nvPicPr>
          <p:cNvPr id="5" name="Content Placeholder 4">
            <a:extLst>
              <a:ext uri="{FF2B5EF4-FFF2-40B4-BE49-F238E27FC236}">
                <a16:creationId xmlns:a16="http://schemas.microsoft.com/office/drawing/2014/main" id="{4A66A523-75E7-4A4C-9599-203E4C1F09E1}"/>
              </a:ext>
            </a:extLst>
          </p:cNvPr>
          <p:cNvPicPr>
            <a:picLocks noGrp="1" noChangeAspect="1"/>
          </p:cNvPicPr>
          <p:nvPr>
            <p:ph sz="half" idx="1"/>
          </p:nvPr>
        </p:nvPicPr>
        <p:blipFill>
          <a:blip r:embed="rId2"/>
          <a:stretch>
            <a:fillRect/>
          </a:stretch>
        </p:blipFill>
        <p:spPr>
          <a:xfrm>
            <a:off x="912812" y="1795992"/>
            <a:ext cx="3124200" cy="3789890"/>
          </a:xfrm>
          <a:prstGeom prst="rect">
            <a:avLst/>
          </a:prstGeom>
        </p:spPr>
      </p:pic>
      <p:sp>
        <p:nvSpPr>
          <p:cNvPr id="4" name="Content Placeholder 3">
            <a:extLst>
              <a:ext uri="{FF2B5EF4-FFF2-40B4-BE49-F238E27FC236}">
                <a16:creationId xmlns:a16="http://schemas.microsoft.com/office/drawing/2014/main" id="{5B83096D-669A-4F0C-A554-613CE63FF2D9}"/>
              </a:ext>
            </a:extLst>
          </p:cNvPr>
          <p:cNvSpPr>
            <a:spLocks noGrp="1"/>
          </p:cNvSpPr>
          <p:nvPr>
            <p:ph sz="half" idx="2"/>
          </p:nvPr>
        </p:nvSpPr>
        <p:spPr>
          <a:xfrm>
            <a:off x="8252303" y="1524000"/>
            <a:ext cx="3351372" cy="4495800"/>
          </a:xfrm>
        </p:spPr>
        <p:txBody>
          <a:bodyPr>
            <a:normAutofit fontScale="92500"/>
          </a:bodyPr>
          <a:lstStyle/>
          <a:p>
            <a:pPr>
              <a:lnSpc>
                <a:spcPct val="100000"/>
              </a:lnSpc>
            </a:pPr>
            <a:r>
              <a:rPr lang="en-US" sz="2400" dirty="0"/>
              <a:t>The dataset contains a good balance between malicious activity and normal activity. </a:t>
            </a:r>
          </a:p>
          <a:p>
            <a:pPr>
              <a:lnSpc>
                <a:spcPct val="100000"/>
              </a:lnSpc>
            </a:pPr>
            <a:r>
              <a:rPr lang="en-US" sz="2400" dirty="0"/>
              <a:t>There are nine different types of malicious activity between </a:t>
            </a:r>
            <a:r>
              <a:rPr lang="en-US" sz="2400" dirty="0" err="1"/>
              <a:t>Fuzzers</a:t>
            </a:r>
            <a:r>
              <a:rPr lang="en-US" sz="2400" dirty="0"/>
              <a:t>, Analysis, Backdoors, DoS, Exploits, Generic, Reconnaissance, Shellcode, and Worms</a:t>
            </a:r>
          </a:p>
        </p:txBody>
      </p:sp>
      <p:pic>
        <p:nvPicPr>
          <p:cNvPr id="6" name="Picture 5">
            <a:extLst>
              <a:ext uri="{FF2B5EF4-FFF2-40B4-BE49-F238E27FC236}">
                <a16:creationId xmlns:a16="http://schemas.microsoft.com/office/drawing/2014/main" id="{73CF30F9-B546-4958-9A9F-892524D67C63}"/>
              </a:ext>
            </a:extLst>
          </p:cNvPr>
          <p:cNvPicPr>
            <a:picLocks noChangeAspect="1"/>
          </p:cNvPicPr>
          <p:nvPr/>
        </p:nvPicPr>
        <p:blipFill>
          <a:blip r:embed="rId3"/>
          <a:stretch>
            <a:fillRect/>
          </a:stretch>
        </p:blipFill>
        <p:spPr>
          <a:xfrm>
            <a:off x="4193845" y="1795992"/>
            <a:ext cx="3938704" cy="3571875"/>
          </a:xfrm>
          <a:prstGeom prst="rect">
            <a:avLst/>
          </a:prstGeom>
        </p:spPr>
      </p:pic>
    </p:spTree>
    <p:extLst>
      <p:ext uri="{BB962C8B-B14F-4D97-AF65-F5344CB8AC3E}">
        <p14:creationId xmlns:p14="http://schemas.microsoft.com/office/powerpoint/2010/main" val="1296597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DAA771-1CB8-4850-B79E-AF1C99B4E361}"/>
              </a:ext>
            </a:extLst>
          </p:cNvPr>
          <p:cNvSpPr>
            <a:spLocks noGrp="1"/>
          </p:cNvSpPr>
          <p:nvPr>
            <p:ph type="title"/>
          </p:nvPr>
        </p:nvSpPr>
        <p:spPr>
          <a:xfrm>
            <a:off x="1218883" y="274637"/>
            <a:ext cx="10360501" cy="1223963"/>
          </a:xfrm>
        </p:spPr>
        <p:txBody>
          <a:bodyPr anchor="b">
            <a:normAutofit/>
          </a:bodyPr>
          <a:lstStyle/>
          <a:p>
            <a:r>
              <a:rPr lang="en-US" dirty="0"/>
              <a:t>Design architecture </a:t>
            </a:r>
          </a:p>
        </p:txBody>
      </p:sp>
      <p:pic>
        <p:nvPicPr>
          <p:cNvPr id="10" name="Content Placeholder 9">
            <a:extLst>
              <a:ext uri="{FF2B5EF4-FFF2-40B4-BE49-F238E27FC236}">
                <a16:creationId xmlns:a16="http://schemas.microsoft.com/office/drawing/2014/main" id="{3C965593-6BDD-4681-A933-7FCD37AC51F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6813" y="1752600"/>
            <a:ext cx="7467600" cy="2912364"/>
          </a:xfrm>
          <a:noFill/>
          <a:effectLst>
            <a:outerShdw blurRad="50800" dist="38100" dir="2700000" algn="tl" rotWithShape="0">
              <a:prstClr val="black">
                <a:alpha val="40000"/>
              </a:prstClr>
            </a:outerShdw>
          </a:effectLst>
        </p:spPr>
      </p:pic>
      <p:sp>
        <p:nvSpPr>
          <p:cNvPr id="11" name="TextBox 10">
            <a:extLst>
              <a:ext uri="{FF2B5EF4-FFF2-40B4-BE49-F238E27FC236}">
                <a16:creationId xmlns:a16="http://schemas.microsoft.com/office/drawing/2014/main" id="{CC936179-51F6-49F9-8EF7-499F0C526B14}"/>
              </a:ext>
            </a:extLst>
          </p:cNvPr>
          <p:cNvSpPr txBox="1"/>
          <p:nvPr/>
        </p:nvSpPr>
        <p:spPr>
          <a:xfrm>
            <a:off x="1674812" y="5029200"/>
            <a:ext cx="8610600" cy="1323439"/>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In this architecture, we are looking to input our dataset and processing all that data in python for cleaning y transformation. After that, we are applying the transformed data to our neural network algorithm to get our output. </a:t>
            </a:r>
          </a:p>
        </p:txBody>
      </p:sp>
    </p:spTree>
    <p:extLst>
      <p:ext uri="{BB962C8B-B14F-4D97-AF65-F5344CB8AC3E}">
        <p14:creationId xmlns:p14="http://schemas.microsoft.com/office/powerpoint/2010/main" val="4068888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7134C-FB56-4894-9A0E-B3356A3D69F5}"/>
              </a:ext>
            </a:extLst>
          </p:cNvPr>
          <p:cNvSpPr>
            <a:spLocks noGrp="1"/>
          </p:cNvSpPr>
          <p:nvPr>
            <p:ph type="title"/>
          </p:nvPr>
        </p:nvSpPr>
        <p:spPr>
          <a:xfrm>
            <a:off x="1218883" y="274637"/>
            <a:ext cx="10360501" cy="1223963"/>
          </a:xfrm>
        </p:spPr>
        <p:txBody>
          <a:bodyPr anchor="b">
            <a:normAutofit/>
          </a:bodyPr>
          <a:lstStyle/>
          <a:p>
            <a:r>
              <a:rPr lang="en-US" dirty="0"/>
              <a:t>When will we consider this project successful or not	?</a:t>
            </a:r>
          </a:p>
        </p:txBody>
      </p:sp>
      <p:sp>
        <p:nvSpPr>
          <p:cNvPr id="3" name="Content Placeholder 2">
            <a:extLst>
              <a:ext uri="{FF2B5EF4-FFF2-40B4-BE49-F238E27FC236}">
                <a16:creationId xmlns:a16="http://schemas.microsoft.com/office/drawing/2014/main" id="{30C5267A-551D-414A-BE9F-58F388AF2461}"/>
              </a:ext>
            </a:extLst>
          </p:cNvPr>
          <p:cNvSpPr>
            <a:spLocks noGrp="1"/>
          </p:cNvSpPr>
          <p:nvPr>
            <p:ph sz="half" idx="1"/>
          </p:nvPr>
        </p:nvSpPr>
        <p:spPr>
          <a:xfrm>
            <a:off x="1218883" y="1706880"/>
            <a:ext cx="5078677" cy="4465320"/>
          </a:xfrm>
        </p:spPr>
        <p:txBody>
          <a:bodyPr>
            <a:normAutofit/>
          </a:bodyPr>
          <a:lstStyle/>
          <a:p>
            <a:r>
              <a:rPr lang="en-US" sz="2400" dirty="0"/>
              <a:t>The objective of this project is to build an algorithm that can reach above 85 % accuracy and recall. </a:t>
            </a:r>
          </a:p>
          <a:p>
            <a:r>
              <a:rPr lang="en-US" sz="2400" dirty="0"/>
              <a:t>In addition,  the use of metrics like F1-score to evaluate our model.</a:t>
            </a:r>
          </a:p>
          <a:p>
            <a:r>
              <a:rPr lang="en-US" sz="2400" dirty="0"/>
              <a:t>The aim of this model is to detect malicious network activity based on the label classification that is provided in our datasets. </a:t>
            </a:r>
          </a:p>
        </p:txBody>
      </p:sp>
      <p:pic>
        <p:nvPicPr>
          <p:cNvPr id="1026" name="Picture 2" descr="Keys to Operating a Successful Construction Business - Construction World">
            <a:extLst>
              <a:ext uri="{FF2B5EF4-FFF2-40B4-BE49-F238E27FC236}">
                <a16:creationId xmlns:a16="http://schemas.microsoft.com/office/drawing/2014/main" id="{A8699AC9-AB94-4389-841F-A058641167C3}"/>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7258916" y="1648481"/>
            <a:ext cx="3505199" cy="22910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valuating a Machine Learning Model">
            <a:extLst>
              <a:ext uri="{FF2B5EF4-FFF2-40B4-BE49-F238E27FC236}">
                <a16:creationId xmlns:a16="http://schemas.microsoft.com/office/drawing/2014/main" id="{8167981D-2BE3-4811-976A-5377CBC4675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58915" y="4225707"/>
            <a:ext cx="3505199" cy="19676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708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7F097-C815-49DE-B27E-34C5C8CDE3AE}"/>
              </a:ext>
            </a:extLst>
          </p:cNvPr>
          <p:cNvSpPr>
            <a:spLocks noGrp="1"/>
          </p:cNvSpPr>
          <p:nvPr>
            <p:ph type="title"/>
          </p:nvPr>
        </p:nvSpPr>
        <p:spPr>
          <a:xfrm>
            <a:off x="1184968" y="381000"/>
            <a:ext cx="10360501" cy="1223963"/>
          </a:xfrm>
        </p:spPr>
        <p:txBody>
          <a:bodyPr/>
          <a:lstStyle/>
          <a:p>
            <a:r>
              <a:rPr lang="en-US" dirty="0"/>
              <a:t>Similar Research Work </a:t>
            </a:r>
          </a:p>
        </p:txBody>
      </p:sp>
      <p:sp>
        <p:nvSpPr>
          <p:cNvPr id="3" name="Content Placeholder 2">
            <a:extLst>
              <a:ext uri="{FF2B5EF4-FFF2-40B4-BE49-F238E27FC236}">
                <a16:creationId xmlns:a16="http://schemas.microsoft.com/office/drawing/2014/main" id="{3AFCF58B-31CD-49E7-9827-53394FB6C307}"/>
              </a:ext>
            </a:extLst>
          </p:cNvPr>
          <p:cNvSpPr>
            <a:spLocks noGrp="1"/>
          </p:cNvSpPr>
          <p:nvPr>
            <p:ph sz="half" idx="1"/>
          </p:nvPr>
        </p:nvSpPr>
        <p:spPr/>
        <p:txBody>
          <a:bodyPr>
            <a:normAutofit fontScale="85000" lnSpcReduction="20000"/>
          </a:bodyPr>
          <a:lstStyle/>
          <a:p>
            <a:r>
              <a:rPr lang="en-US" dirty="0"/>
              <a:t>Some of the similar work related with intrusion detection are:</a:t>
            </a:r>
          </a:p>
          <a:p>
            <a:pPr lvl="1">
              <a:buFont typeface="Wingdings" panose="05000000000000000000" pitchFamily="2" charset="2"/>
              <a:buChar char="ü"/>
            </a:pPr>
            <a:r>
              <a:rPr lang="en-US" dirty="0"/>
              <a:t>Evaluation of Machine Learning Algorithms for Intrusion Detection System (IDS). Author </a:t>
            </a:r>
            <a:r>
              <a:rPr lang="en-US" dirty="0" err="1"/>
              <a:t>Cuelogic</a:t>
            </a:r>
            <a:r>
              <a:rPr lang="en-US" dirty="0"/>
              <a:t> Technologies.</a:t>
            </a:r>
          </a:p>
          <a:p>
            <a:pPr lvl="1">
              <a:buFont typeface="Wingdings" panose="05000000000000000000" pitchFamily="2" charset="2"/>
              <a:buChar char="ü"/>
            </a:pPr>
            <a:r>
              <a:rPr lang="en-US" dirty="0"/>
              <a:t>Evaluation of Machine Learning Algorithms for Intrusion Detection System. Authors: Mohammad </a:t>
            </a:r>
            <a:r>
              <a:rPr lang="en-US" dirty="0" err="1"/>
              <a:t>Almseidin</a:t>
            </a:r>
            <a:r>
              <a:rPr lang="en-US" dirty="0"/>
              <a:t>, </a:t>
            </a:r>
            <a:r>
              <a:rPr lang="en-US" dirty="0" err="1"/>
              <a:t>Maen</a:t>
            </a:r>
            <a:r>
              <a:rPr lang="en-US" dirty="0"/>
              <a:t> </a:t>
            </a:r>
            <a:r>
              <a:rPr lang="en-US" dirty="0" err="1"/>
              <a:t>Alzubi</a:t>
            </a:r>
            <a:r>
              <a:rPr lang="en-US" dirty="0"/>
              <a:t>, </a:t>
            </a:r>
            <a:r>
              <a:rPr lang="en-US" dirty="0" err="1"/>
              <a:t>Szilveszter</a:t>
            </a:r>
            <a:r>
              <a:rPr lang="en-US" dirty="0"/>
              <a:t> Kovacs and </a:t>
            </a:r>
            <a:r>
              <a:rPr lang="en-US" dirty="0" err="1"/>
              <a:t>Mouhammd</a:t>
            </a:r>
            <a:r>
              <a:rPr lang="en-US" dirty="0"/>
              <a:t> </a:t>
            </a:r>
            <a:r>
              <a:rPr lang="en-US" dirty="0" err="1"/>
              <a:t>Alkasassbeh</a:t>
            </a:r>
            <a:r>
              <a:rPr lang="en-US" dirty="0"/>
              <a:t>.</a:t>
            </a:r>
          </a:p>
          <a:p>
            <a:pPr lvl="1">
              <a:buFont typeface="Wingdings" panose="05000000000000000000" pitchFamily="2" charset="2"/>
              <a:buChar char="ü"/>
            </a:pPr>
            <a:r>
              <a:rPr lang="en-US" dirty="0"/>
              <a:t>Network intrusion detection system: A systematic study of machine learning and deep learning approaches. Authors: Zeeshan Ahmad,  Adnan Shahid Khan, Cheah Wai </a:t>
            </a:r>
            <a:r>
              <a:rPr lang="en-US" dirty="0" err="1"/>
              <a:t>Shiang</a:t>
            </a:r>
            <a:r>
              <a:rPr lang="en-US" dirty="0"/>
              <a:t>, Johari Abdullah, and Farhan Ahmad.</a:t>
            </a:r>
          </a:p>
          <a:p>
            <a:endParaRPr lang="en-US" dirty="0"/>
          </a:p>
        </p:txBody>
      </p:sp>
      <p:pic>
        <p:nvPicPr>
          <p:cNvPr id="1026" name="Picture 2" descr="Building an Intrusion Detection System using Deep Learning | by Tamim Mirza  | Towards Data Science">
            <a:extLst>
              <a:ext uri="{FF2B5EF4-FFF2-40B4-BE49-F238E27FC236}">
                <a16:creationId xmlns:a16="http://schemas.microsoft.com/office/drawing/2014/main" id="{F425F747-5F4C-4012-9620-11F98CB360BF}"/>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7008811" y="869957"/>
            <a:ext cx="4892098" cy="2559043"/>
          </a:xfrm>
          <a:prstGeom prst="rect">
            <a:avLst/>
          </a:prstGeom>
          <a:noFill/>
          <a:effectLst>
            <a:softEdge rad="63500"/>
          </a:effectLst>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B78AB88-53EB-4197-9DF1-3645BB2451C8}"/>
              </a:ext>
            </a:extLst>
          </p:cNvPr>
          <p:cNvPicPr>
            <a:picLocks noChangeAspect="1"/>
          </p:cNvPicPr>
          <p:nvPr/>
        </p:nvPicPr>
        <p:blipFill>
          <a:blip r:embed="rId4"/>
          <a:stretch>
            <a:fillRect/>
          </a:stretch>
        </p:blipFill>
        <p:spPr>
          <a:xfrm>
            <a:off x="7008811" y="3733800"/>
            <a:ext cx="4953059" cy="2895600"/>
          </a:xfrm>
          <a:prstGeom prst="rect">
            <a:avLst/>
          </a:prstGeom>
          <a:effectLst>
            <a:softEdge rad="63500"/>
          </a:effectLst>
        </p:spPr>
      </p:pic>
    </p:spTree>
    <p:extLst>
      <p:ext uri="{BB962C8B-B14F-4D97-AF65-F5344CB8AC3E}">
        <p14:creationId xmlns:p14="http://schemas.microsoft.com/office/powerpoint/2010/main" val="1136166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18883" y="274637"/>
            <a:ext cx="10360501" cy="1223963"/>
          </a:xfrm>
        </p:spPr>
        <p:txBody>
          <a:bodyPr anchor="b">
            <a:normAutofit/>
          </a:bodyPr>
          <a:lstStyle/>
          <a:p>
            <a:pPr algn="ctr"/>
            <a:r>
              <a:rPr lang="en-US" dirty="0"/>
              <a:t>Thank you for your attention</a:t>
            </a:r>
          </a:p>
        </p:txBody>
      </p:sp>
      <p:pic>
        <p:nvPicPr>
          <p:cNvPr id="2058" name="Picture 10" descr="To Get the Most Out of Your Team, Ask Better Questions - Business HorsePower">
            <a:extLst>
              <a:ext uri="{FF2B5EF4-FFF2-40B4-BE49-F238E27FC236}">
                <a16:creationId xmlns:a16="http://schemas.microsoft.com/office/drawing/2014/main" id="{27FA18B1-33F5-4490-839C-FC11EE4662C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0412" y="2373677"/>
            <a:ext cx="3048000" cy="3048000"/>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descr="Technology Thank Stock Illustrations – 692 Technology Thank Stock  Illustrations, Vectors &amp; Clipart - Dreamstime">
            <a:extLst>
              <a:ext uri="{FF2B5EF4-FFF2-40B4-BE49-F238E27FC236}">
                <a16:creationId xmlns:a16="http://schemas.microsoft.com/office/drawing/2014/main" id="{436ECE71-A62C-4701-ABA8-90E2D90FC8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4812" y="2209799"/>
            <a:ext cx="6324600" cy="33757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0339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3.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485</TotalTime>
  <Words>1142</Words>
  <Application>Microsoft Office PowerPoint</Application>
  <PresentationFormat>Custom</PresentationFormat>
  <Paragraphs>55</Paragraphs>
  <Slides>10</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Wingdings</vt:lpstr>
      <vt:lpstr>Tech 16x9</vt:lpstr>
      <vt:lpstr>Network Intrusion Detection System with Machine Learning Approach</vt:lpstr>
      <vt:lpstr>What is Network Intrusion Detection System</vt:lpstr>
      <vt:lpstr>Objective of this project </vt:lpstr>
      <vt:lpstr>Dataset to use for this project </vt:lpstr>
      <vt:lpstr>Data Analysis</vt:lpstr>
      <vt:lpstr>Design architecture </vt:lpstr>
      <vt:lpstr>When will we consider this project successful or not ?</vt:lpstr>
      <vt:lpstr>Similar Research Work </vt:lpstr>
      <vt:lpstr>Thank you for your attention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Intrusion Detection System with Machine Learning Approach</dc:title>
  <dc:creator>Edwin Valdez</dc:creator>
  <cp:lastModifiedBy>Edwin Valdez</cp:lastModifiedBy>
  <cp:revision>13</cp:revision>
  <dcterms:created xsi:type="dcterms:W3CDTF">2021-03-07T16:02:06Z</dcterms:created>
  <dcterms:modified xsi:type="dcterms:W3CDTF">2021-03-08T00:07:15Z</dcterms:modified>
</cp:coreProperties>
</file>

<file path=docProps/thumbnail.jpeg>
</file>